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7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7"/>
  </p:normalViewPr>
  <p:slideViewPr>
    <p:cSldViewPr snapToObjects="1">
      <p:cViewPr>
        <p:scale>
          <a:sx n="94" d="100"/>
          <a:sy n="94" d="100"/>
        </p:scale>
        <p:origin x="1272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4C12-68F6-4E42-A000-6C004679AF5A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634A-7CF8-1D46-A62F-FCBB89128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  <p:transition advClick="0" advTm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4C12-68F6-4E42-A000-6C004679AF5A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634A-7CF8-1D46-A62F-FCBB89128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  <p:transition advClick="0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4C12-68F6-4E42-A000-6C004679AF5A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634A-7CF8-1D46-A62F-FCBB89128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  <p:transition advClick="0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4C12-68F6-4E42-A000-6C004679AF5A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634A-7CF8-1D46-A62F-FCBB89128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  <p:transition advClick="0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4C12-68F6-4E42-A000-6C004679AF5A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634A-7CF8-1D46-A62F-FCBB89128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  <p:transition advClick="0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4C12-68F6-4E42-A000-6C004679AF5A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634A-7CF8-1D46-A62F-FCBB89128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  <p:transition advClick="0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4C12-68F6-4E42-A000-6C004679AF5A}" type="datetimeFigureOut">
              <a:rPr lang="en-US" smtClean="0"/>
              <a:t>9/22/17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634A-7CF8-1D46-A62F-FCBB89128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  <p:transition advClick="0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4C12-68F6-4E42-A000-6C004679AF5A}" type="datetimeFigureOut">
              <a:rPr lang="en-US" smtClean="0"/>
              <a:t>9/22/17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634A-7CF8-1D46-A62F-FCBB89128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  <p:transition advClick="0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4C12-68F6-4E42-A000-6C004679AF5A}" type="datetimeFigureOut">
              <a:rPr lang="en-US" smtClean="0"/>
              <a:t>9/22/17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634A-7CF8-1D46-A62F-FCBB89128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  <p:transition advClick="0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4C12-68F6-4E42-A000-6C004679AF5A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634A-7CF8-1D46-A62F-FCBB89128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  <p:transition advClick="0" advTm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4C12-68F6-4E42-A000-6C004679AF5A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634A-7CF8-1D46-A62F-FCBB89128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47766"/>
      </p:ext>
    </p:extLst>
  </p:cSld>
  <p:clrMapOvr>
    <a:masterClrMapping/>
  </p:clrMapOvr>
  <p:transition advClick="0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74C12-68F6-4E42-A000-6C004679AF5A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2634A-7CF8-1D46-A62F-FCBB89128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Click="0" advTm="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www.torproject.org/" TargetMode="External"/><Relationship Id="rId5" Type="http://schemas.openxmlformats.org/officeDocument/2006/relationships/image" Target="../media/image10.png"/><Relationship Id="rId6" Type="http://schemas.openxmlformats.org/officeDocument/2006/relationships/hyperlink" Target="https://tails.boum.org/" TargetMode="External"/><Relationship Id="rId7" Type="http://schemas.openxmlformats.org/officeDocument/2006/relationships/image" Target="../media/image11.png"/><Relationship Id="rId8" Type="http://schemas.openxmlformats.org/officeDocument/2006/relationships/hyperlink" Target="https://www.couragefound.org/" TargetMode="External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our.wikileaks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1655" y="5517232"/>
            <a:ext cx="4988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Helvetica" charset="0"/>
                <a:ea typeface="Helvetica" charset="0"/>
                <a:cs typeface="Helvetica" charset="0"/>
              </a:rPr>
              <a:t>Wikileaks</a:t>
            </a:r>
            <a:endParaRPr lang="en-US" sz="32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679" y="836712"/>
            <a:ext cx="5158640" cy="386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829896"/>
            <a:ext cx="5447928" cy="31982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833718"/>
            <a:ext cx="5688632" cy="31943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01655" y="620688"/>
            <a:ext cx="4988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CIA Spying Scandal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130300"/>
            <a:ext cx="63500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772816"/>
            <a:ext cx="5480010" cy="4009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555" y="1779087"/>
            <a:ext cx="5704085" cy="40156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01655" y="620688"/>
            <a:ext cx="4988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Collateral Murder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438547"/>
            <a:ext cx="7476132" cy="598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7808"/>
      </p:ext>
    </p:extLst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870894"/>
            <a:ext cx="5539931" cy="31162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870894"/>
            <a:ext cx="5555381" cy="3119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01655" y="620688"/>
            <a:ext cx="4988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Guantanamo Prison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214441"/>
      </p:ext>
    </p:extLst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438547"/>
            <a:ext cx="7476132" cy="598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1655" y="620688"/>
            <a:ext cx="4988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Helvetica" charset="0"/>
                <a:ea typeface="Helvetica" charset="0"/>
                <a:cs typeface="Helvetica" charset="0"/>
              </a:rPr>
              <a:t>Hillary’s Emails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1651000"/>
            <a:ext cx="60674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19" y="1256889"/>
            <a:ext cx="5625962" cy="434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92556"/>
      </p:ext>
    </p:extLst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1655" y="620688"/>
            <a:ext cx="4988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Scientology Files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196" y="1556792"/>
            <a:ext cx="6759608" cy="450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27870"/>
      </p:ext>
    </p:extLst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041400"/>
            <a:ext cx="79248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580" y="553844"/>
            <a:ext cx="8701608" cy="57503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1344" y="2344087"/>
            <a:ext cx="330422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1500" dirty="0" smtClean="0">
                <a:effectLst/>
                <a:latin typeface="Helvetica" charset="0"/>
                <a:ea typeface="Helvetica" charset="0"/>
                <a:cs typeface="Helvetica" charset="0"/>
              </a:rPr>
              <a:t>“WikiLeaks is a giant library of the world’s most persecuted documents. We give asylum to these documents, we analyze them, we promote them and we obtain more.” </a:t>
            </a:r>
            <a:br>
              <a:rPr lang="en-US" sz="1500" dirty="0" smtClean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en-US" sz="1500" b="1" dirty="0" smtClean="0">
                <a:effectLst/>
                <a:latin typeface="Helvetica" charset="0"/>
                <a:ea typeface="Helvetica" charset="0"/>
                <a:cs typeface="Helvetica" charset="0"/>
              </a:rPr>
              <a:t>- Julian </a:t>
            </a:r>
            <a:r>
              <a:rPr lang="en-US" sz="1500" b="1" dirty="0" err="1" smtClean="0">
                <a:effectLst/>
                <a:latin typeface="Helvetica" charset="0"/>
                <a:ea typeface="Helvetica" charset="0"/>
                <a:cs typeface="Helvetica" charset="0"/>
              </a:rPr>
              <a:t>Assange</a:t>
            </a:r>
            <a:endParaRPr lang="en-US" sz="1500" b="1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476672"/>
            <a:ext cx="5904656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78511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120" y="458670"/>
            <a:ext cx="7920880" cy="59406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312712" y="3136612"/>
            <a:ext cx="4988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Helvetica" charset="0"/>
                <a:ea typeface="Helvetica" charset="0"/>
                <a:cs typeface="Helvetica" charset="0"/>
              </a:rPr>
              <a:t>Connections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23" y="332656"/>
            <a:ext cx="11425154" cy="1171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295763"/>
            <a:ext cx="5688632" cy="42664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12024" y="751344"/>
            <a:ext cx="564722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The Voltaire Award for Free Speech (2011)</a:t>
            </a:r>
          </a:p>
          <a:p>
            <a:pPr>
              <a:lnSpc>
                <a:spcPct val="150000"/>
              </a:lnSpc>
            </a:pP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The International </a:t>
            </a:r>
            <a:r>
              <a:rPr lang="en-US" sz="1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Piero</a:t>
            </a: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sz="1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Passetti</a:t>
            </a: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Journalism Prize of the National Union of Italian Journalists (2011)</a:t>
            </a:r>
          </a:p>
          <a:p>
            <a:pPr>
              <a:lnSpc>
                <a:spcPct val="150000"/>
              </a:lnSpc>
            </a:pP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The Jose </a:t>
            </a:r>
            <a:r>
              <a:rPr lang="en-US" sz="1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Couso</a:t>
            </a: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Press Freedom Award (2011)</a:t>
            </a:r>
          </a:p>
          <a:p>
            <a:pPr>
              <a:lnSpc>
                <a:spcPct val="150000"/>
              </a:lnSpc>
            </a:pP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The Privacy International Hero of Privacy (2012)</a:t>
            </a:r>
          </a:p>
          <a:p>
            <a:pPr>
              <a:lnSpc>
                <a:spcPct val="150000"/>
              </a:lnSpc>
            </a:pP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The Global Exchange Human Rights People’s Choice Award (2013)</a:t>
            </a:r>
          </a:p>
          <a:p>
            <a:pPr>
              <a:lnSpc>
                <a:spcPct val="150000"/>
              </a:lnSpc>
            </a:pP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The Yoko Ono Lennon Courage Award for the Arts (2013)</a:t>
            </a:r>
          </a:p>
          <a:p>
            <a:pPr>
              <a:lnSpc>
                <a:spcPct val="150000"/>
              </a:lnSpc>
            </a:pP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The </a:t>
            </a:r>
            <a:r>
              <a:rPr lang="en-US" sz="1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Kazakstan</a:t>
            </a: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Union of Journalists Top Prize (2014)</a:t>
            </a:r>
          </a:p>
          <a:p>
            <a:pPr>
              <a:lnSpc>
                <a:spcPct val="150000"/>
              </a:lnSpc>
            </a:pP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The Economist New Media Award (2008)</a:t>
            </a:r>
          </a:p>
          <a:p>
            <a:pPr>
              <a:lnSpc>
                <a:spcPct val="150000"/>
              </a:lnSpc>
            </a:pP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The Amnesty New Media Award (2009)</a:t>
            </a:r>
          </a:p>
          <a:p>
            <a:pPr>
              <a:lnSpc>
                <a:spcPct val="150000"/>
              </a:lnSpc>
            </a:pP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TIME Magazine Person of the Year, People’s Choice (highest global vote) (2010)</a:t>
            </a:r>
          </a:p>
          <a:p>
            <a:pPr>
              <a:lnSpc>
                <a:spcPct val="150000"/>
              </a:lnSpc>
            </a:pP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The Sam Adams Award for Integrity (2010)</a:t>
            </a:r>
          </a:p>
          <a:p>
            <a:pPr>
              <a:lnSpc>
                <a:spcPct val="150000"/>
              </a:lnSpc>
            </a:pP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The National Union of Journalists Journalist of the Year (</a:t>
            </a:r>
            <a:r>
              <a:rPr lang="en-US" sz="1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Hrafnsson</a:t>
            </a: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 (2011)</a:t>
            </a:r>
          </a:p>
          <a:p>
            <a:pPr>
              <a:lnSpc>
                <a:spcPct val="150000"/>
              </a:lnSpc>
            </a:pP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The Sydney Peace Foundation Gold Medal (2011)</a:t>
            </a:r>
          </a:p>
          <a:p>
            <a:pPr>
              <a:lnSpc>
                <a:spcPct val="150000"/>
              </a:lnSpc>
            </a:pP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The Martha </a:t>
            </a:r>
            <a:r>
              <a:rPr lang="en-US" sz="1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Gellhorn</a:t>
            </a: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Prize for Journalism (2011)</a:t>
            </a:r>
          </a:p>
          <a:p>
            <a:pPr>
              <a:lnSpc>
                <a:spcPct val="150000"/>
              </a:lnSpc>
            </a:pP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The </a:t>
            </a:r>
            <a:r>
              <a:rPr lang="en-US" sz="1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Blanquerna</a:t>
            </a: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Award for Best Communicator (2011)</a:t>
            </a:r>
          </a:p>
          <a:p>
            <a:pPr>
              <a:lnSpc>
                <a:spcPct val="150000"/>
              </a:lnSpc>
            </a:pP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The </a:t>
            </a:r>
            <a:r>
              <a:rPr lang="en-US" sz="1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Walkley</a:t>
            </a: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Award for Most Outstanding Contribution to Journalism (2011)</a:t>
            </a:r>
          </a:p>
          <a:p>
            <a:pPr>
              <a:lnSpc>
                <a:spcPct val="150000"/>
              </a:lnSpc>
            </a:pP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The </a:t>
            </a:r>
            <a:r>
              <a:rPr lang="en-US" sz="1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Brazillian</a:t>
            </a: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Press Association Human Rights Award (2013)</a:t>
            </a:r>
          </a:p>
          <a:p>
            <a:pPr>
              <a:lnSpc>
                <a:spcPct val="150000"/>
              </a:lnSpc>
            </a:pP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The </a:t>
            </a:r>
            <a:r>
              <a:rPr lang="en-US" sz="1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Kazakstan</a:t>
            </a:r>
            <a:r>
              <a:rPr lang="en-US" sz="1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Union of Journalists Top Prize (2014)</a:t>
            </a:r>
          </a:p>
        </p:txBody>
      </p:sp>
    </p:spTree>
    <p:extLst>
      <p:ext uri="{BB962C8B-B14F-4D97-AF65-F5344CB8AC3E}">
        <p14:creationId xmlns:p14="http://schemas.microsoft.com/office/powerpoint/2010/main" val="1301515227"/>
      </p:ext>
    </p:extLst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651302"/>
            <a:ext cx="5688632" cy="3555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1651302"/>
            <a:ext cx="5688632" cy="35553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01655" y="620688"/>
            <a:ext cx="4988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Operations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13553"/>
            <a:ext cx="10058400" cy="543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ikileaks.org/IMG/arton666.png?147993094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22" y="2606273"/>
            <a:ext cx="2468179" cy="164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wikileaks.org/IMG/arton401.png?146727970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2798722"/>
            <a:ext cx="2100922" cy="126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ikileaks.org/IMG/arton405.png?1467279700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2875334"/>
            <a:ext cx="2214663" cy="110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wikileaks.org/IMG/arton404.png?1467279700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3225357"/>
            <a:ext cx="2908023" cy="40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1704" y="3136612"/>
            <a:ext cx="4988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Helvetica" charset="0"/>
                <a:ea typeface="Helvetica" charset="0"/>
                <a:cs typeface="Helvetica" charset="0"/>
              </a:rPr>
              <a:t>Conspiracy &amp; Stories</a:t>
            </a:r>
            <a:endParaRPr lang="en-US" sz="3200" b="1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  <p:transition advClick="0" advTm="2000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6565</TotalTime>
  <Words>241</Words>
  <Application>Microsoft Macintosh PowerPoint</Application>
  <PresentationFormat>Widescreen</PresentationFormat>
  <Paragraphs>28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Calibri Light</vt:lpstr>
      <vt:lpstr>Helvetica</vt:lpstr>
      <vt:lpstr>Helvetica Neue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dcterms:created xsi:type="dcterms:W3CDTF">2017-09-21T14:27:15Z</dcterms:created>
  <dcterms:modified xsi:type="dcterms:W3CDTF">2017-09-26T14:14:45Z</dcterms:modified>
</cp:coreProperties>
</file>